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7" r:id="rId2"/>
    <p:sldId id="266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3F3E9-8AA9-4C62-9EF6-2BE9F3702B1F}" type="datetimeFigureOut">
              <a:rPr lang="en-ZA" smtClean="0"/>
              <a:pPr/>
              <a:t>2012/12/04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E547B-2A85-4486-ACCC-47C2599D7C4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17994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5BA312-5F22-4DCD-B902-D0DF81717F5C}" type="slidenum">
              <a:rPr lang="en-Z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Z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E547B-2A85-4486-ACCC-47C2599D7C45}" type="slidenum">
              <a:rPr lang="en-ZA" smtClean="0"/>
              <a:pPr/>
              <a:t>8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EAEC-A50B-43A8-BB1C-1B5D7030AD2F}" type="datetimeFigureOut">
              <a:rPr lang="en-ZA" smtClean="0"/>
              <a:pPr/>
              <a:t>2012/12/04</a:t>
            </a:fld>
            <a:endParaRPr lang="en-Z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7B3F-979D-4ED3-8B69-C764B092A70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EAEC-A50B-43A8-BB1C-1B5D7030AD2F}" type="datetimeFigureOut">
              <a:rPr lang="en-ZA" smtClean="0"/>
              <a:pPr/>
              <a:t>2012/12/04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7B3F-979D-4ED3-8B69-C764B092A70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EAEC-A50B-43A8-BB1C-1B5D7030AD2F}" type="datetimeFigureOut">
              <a:rPr lang="en-ZA" smtClean="0"/>
              <a:pPr/>
              <a:t>2012/12/04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7B3F-979D-4ED3-8B69-C764B092A70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EAEC-A50B-43A8-BB1C-1B5D7030AD2F}" type="datetimeFigureOut">
              <a:rPr lang="en-ZA" smtClean="0"/>
              <a:pPr/>
              <a:t>2012/12/04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7B3F-979D-4ED3-8B69-C764B092A70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EAEC-A50B-43A8-BB1C-1B5D7030AD2F}" type="datetimeFigureOut">
              <a:rPr lang="en-ZA" smtClean="0"/>
              <a:pPr/>
              <a:t>2012/12/04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7B3F-979D-4ED3-8B69-C764B092A70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EAEC-A50B-43A8-BB1C-1B5D7030AD2F}" type="datetimeFigureOut">
              <a:rPr lang="en-ZA" smtClean="0"/>
              <a:pPr/>
              <a:t>2012/12/04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7B3F-979D-4ED3-8B69-C764B092A70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EAEC-A50B-43A8-BB1C-1B5D7030AD2F}" type="datetimeFigureOut">
              <a:rPr lang="en-ZA" smtClean="0"/>
              <a:pPr/>
              <a:t>2012/12/04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7B3F-979D-4ED3-8B69-C764B092A70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EAEC-A50B-43A8-BB1C-1B5D7030AD2F}" type="datetimeFigureOut">
              <a:rPr lang="en-ZA" smtClean="0"/>
              <a:pPr/>
              <a:t>2012/12/04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7B3F-979D-4ED3-8B69-C764B092A70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EAEC-A50B-43A8-BB1C-1B5D7030AD2F}" type="datetimeFigureOut">
              <a:rPr lang="en-ZA" smtClean="0"/>
              <a:pPr/>
              <a:t>2012/12/04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7B3F-979D-4ED3-8B69-C764B092A70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EAEC-A50B-43A8-BB1C-1B5D7030AD2F}" type="datetimeFigureOut">
              <a:rPr lang="en-ZA" smtClean="0"/>
              <a:pPr/>
              <a:t>2012/12/04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7B3F-979D-4ED3-8B69-C764B092A70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EAEC-A50B-43A8-BB1C-1B5D7030AD2F}" type="datetimeFigureOut">
              <a:rPr lang="en-ZA" smtClean="0"/>
              <a:pPr/>
              <a:t>2012/12/04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177B3F-979D-4ED3-8B69-C764B092A705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B9EAEC-A50B-43A8-BB1C-1B5D7030AD2F}" type="datetimeFigureOut">
              <a:rPr lang="en-ZA" smtClean="0"/>
              <a:pPr/>
              <a:t>2012/12/04</a:t>
            </a:fld>
            <a:endParaRPr lang="en-Z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177B3F-979D-4ED3-8B69-C764B092A705}" type="slidenum">
              <a:rPr lang="en-ZA" smtClean="0"/>
              <a:pPr/>
              <a:t>‹#›</a:t>
            </a:fld>
            <a:endParaRPr lang="en-Z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1169021"/>
            <a:ext cx="5105400" cy="286816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/>
              <a:t>Policy Review of Women, Girls and Gender Equality and NSPs</a:t>
            </a:r>
            <a:endParaRPr lang="en-ZA" dirty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3779838" y="5084763"/>
            <a:ext cx="5114925" cy="1101725"/>
          </a:xfrm>
        </p:spPr>
        <p:txBody>
          <a:bodyPr>
            <a:normAutofit/>
          </a:bodyPr>
          <a:lstStyle/>
          <a:p>
            <a:pPr eaLnBrk="1" hangingPunct="1"/>
            <a:r>
              <a:rPr lang="en-ZA" dirty="0" smtClean="0"/>
              <a:t>Dr Jackie Mangoma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43038"/>
            <a:ext cx="12239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ZA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ZA" sz="1100" b="1"/>
              <a:t>  </a:t>
            </a:r>
            <a:endParaRPr lang="en-ZA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ZA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3752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ZA" sz="1100" b="1"/>
              <a:t> </a:t>
            </a:r>
            <a:endParaRPr lang="en-ZA"/>
          </a:p>
        </p:txBody>
      </p:sp>
      <p:pic>
        <p:nvPicPr>
          <p:cNvPr id="6157" name="Picture 2" descr="HEARD_LOGOS-4cm on 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970" y="908720"/>
            <a:ext cx="11620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Recommendations to countries – key priorities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b="1" dirty="0"/>
              <a:t>Fostering an enabling environment that advances human rights and access to justice</a:t>
            </a:r>
            <a:endParaRPr lang="en-US" dirty="0"/>
          </a:p>
          <a:p>
            <a:pPr marL="400050" lvl="1" indent="0">
              <a:buNone/>
              <a:defRPr/>
            </a:pPr>
            <a:r>
              <a:rPr lang="en-US" sz="2900" b="1" dirty="0"/>
              <a:t>Key priority:</a:t>
            </a:r>
            <a:r>
              <a:rPr lang="en-US" sz="2900" dirty="0"/>
              <a:t> </a:t>
            </a:r>
            <a:r>
              <a:rPr lang="en-US" sz="2900" dirty="0" err="1"/>
              <a:t>Institutionalising</a:t>
            </a:r>
            <a:r>
              <a:rPr lang="en-US" sz="2900" dirty="0"/>
              <a:t> supportive and legal policy frameworks</a:t>
            </a:r>
          </a:p>
          <a:p>
            <a:pPr marL="0" indent="0">
              <a:buNone/>
              <a:defRPr/>
            </a:pPr>
            <a:endParaRPr lang="en-US" sz="1300" dirty="0"/>
          </a:p>
          <a:p>
            <a:pPr>
              <a:defRPr/>
            </a:pPr>
            <a:r>
              <a:rPr lang="en-US" b="1" dirty="0"/>
              <a:t>Strengthening the meaningful involvement of and leadership by women living with and affected by HIV</a:t>
            </a:r>
            <a:endParaRPr lang="en-US" dirty="0"/>
          </a:p>
          <a:p>
            <a:pPr marL="400050" lvl="1" indent="0">
              <a:buNone/>
              <a:defRPr/>
            </a:pPr>
            <a:r>
              <a:rPr lang="en-US" sz="2900" b="1" dirty="0"/>
              <a:t>Key priority: </a:t>
            </a:r>
            <a:r>
              <a:rPr lang="en-US" sz="2900" dirty="0"/>
              <a:t>Clear processes and mechanisms outlined</a:t>
            </a:r>
          </a:p>
          <a:p>
            <a:pPr marL="0" indent="0">
              <a:buNone/>
              <a:defRPr/>
            </a:pPr>
            <a:endParaRPr lang="en-US" sz="1300" dirty="0"/>
          </a:p>
          <a:p>
            <a:pPr>
              <a:defRPr/>
            </a:pPr>
            <a:r>
              <a:rPr lang="en-US" b="1" dirty="0" err="1"/>
              <a:t>Utilising</a:t>
            </a:r>
            <a:r>
              <a:rPr lang="en-US" b="1" dirty="0"/>
              <a:t> a sexual and reproductive health and rights approach</a:t>
            </a:r>
            <a:endParaRPr lang="en-US" dirty="0"/>
          </a:p>
          <a:p>
            <a:pPr marL="400050" lvl="1" indent="0">
              <a:buNone/>
              <a:defRPr/>
            </a:pPr>
            <a:r>
              <a:rPr lang="en-US" sz="2900" b="1" dirty="0"/>
              <a:t>Key priority:</a:t>
            </a:r>
            <a:r>
              <a:rPr lang="en-US" sz="2900" dirty="0"/>
              <a:t> Linkage of sexual and reproductive health and HIV services</a:t>
            </a:r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b="1" dirty="0"/>
              <a:t>Eliminating gender-based violence and discrimination</a:t>
            </a:r>
            <a:endParaRPr lang="en-US" dirty="0"/>
          </a:p>
          <a:p>
            <a:pPr marL="400050" lvl="1" indent="0">
              <a:buNone/>
              <a:defRPr/>
            </a:pPr>
            <a:r>
              <a:rPr lang="en-US" sz="2900" b="1" dirty="0"/>
              <a:t>Key priority:</a:t>
            </a:r>
            <a:r>
              <a:rPr lang="en-US" sz="2900" dirty="0"/>
              <a:t> Interventions to create supportive legal and policy frameworks </a:t>
            </a:r>
          </a:p>
          <a:p>
            <a:pPr marL="0" indent="0">
              <a:buNone/>
              <a:defRPr/>
            </a:pPr>
            <a:r>
              <a:rPr lang="en-US" b="1" dirty="0"/>
              <a:t> </a:t>
            </a:r>
            <a:endParaRPr lang="en-US" dirty="0"/>
          </a:p>
          <a:p>
            <a:pPr>
              <a:defRPr/>
            </a:pPr>
            <a:r>
              <a:rPr lang="en-US" b="1" dirty="0"/>
              <a:t>Strengthening care and support by and for women and girls</a:t>
            </a:r>
            <a:endParaRPr lang="en-US" dirty="0"/>
          </a:p>
          <a:p>
            <a:pPr marL="400050" lvl="1" indent="0">
              <a:buNone/>
              <a:defRPr/>
            </a:pPr>
            <a:r>
              <a:rPr lang="en-US" sz="2900" b="1" dirty="0"/>
              <a:t>Key priority: </a:t>
            </a:r>
            <a:r>
              <a:rPr lang="en-US" sz="2900" dirty="0"/>
              <a:t>Strengthening of health systems to reduce women’s unpaid care burden 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Eliminating Gender-Based Violence and Discrimination (Key Areas)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Attention must also be paid to addressing GBV in all its forms: IPV, sexual violence, psychological violence as well as systematic, structural violence in peace, conflict and post conflict settings</a:t>
            </a:r>
          </a:p>
          <a:p>
            <a:r>
              <a:rPr lang="en-ZA" dirty="0" smtClean="0"/>
              <a:t>Specific interventions: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Creation of supportive legal and policy environment to prevent and redress all forms of violence against women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Legal reform to criminalise marital rape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Comprehensive post rape care protocols for HIV prevention ( See Framework)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14943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Concluding message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National Strategic Plans on HIV are critical instruments for addressing the particular priorities, needs and vulnerabilities of women and girls, and for advancing gender equality - both of which are central to the success of the HIV response</a:t>
            </a:r>
          </a:p>
          <a:p>
            <a:endParaRPr lang="en-ZA" dirty="0"/>
          </a:p>
        </p:txBody>
      </p:sp>
      <p:pic>
        <p:nvPicPr>
          <p:cNvPr id="5" name="Content Placeholder 7" descr="iStock_000012169227Lar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791618"/>
            <a:ext cx="4038600" cy="26924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sz="4000" dirty="0" smtClean="0"/>
              <a:t>Gender inequalities: Reflections &amp; Issues (Gender Based Violence)</a:t>
            </a:r>
            <a:endParaRPr lang="en-ZA" sz="4000" dirty="0"/>
          </a:p>
        </p:txBody>
      </p:sp>
      <p:pic>
        <p:nvPicPr>
          <p:cNvPr id="5" name="Picture 41" descr="IMG_01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2060848"/>
            <a:ext cx="3524250" cy="321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2" descr="IMG_01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3380234" cy="31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What were the aims and methods of the Desk Review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The Desk Review:</a:t>
            </a:r>
          </a:p>
          <a:p>
            <a:pPr>
              <a:defRPr/>
            </a:pPr>
            <a:r>
              <a:rPr lang="en-US" dirty="0"/>
              <a:t>Aimed to provide a ‘snapshot’ of current strengths, weaknesses and gaps and make recommendations.</a:t>
            </a:r>
          </a:p>
          <a:p>
            <a:pPr>
              <a:defRPr/>
            </a:pPr>
            <a:r>
              <a:rPr lang="en-US" dirty="0"/>
              <a:t>Focused on the latest available National Strategic </a:t>
            </a:r>
            <a:r>
              <a:rPr lang="en-US" dirty="0" smtClean="0"/>
              <a:t>Plan in 2010</a:t>
            </a:r>
            <a:endParaRPr lang="en-US" dirty="0"/>
          </a:p>
          <a:p>
            <a:pPr>
              <a:defRPr/>
            </a:pPr>
            <a:r>
              <a:rPr lang="en-US" dirty="0"/>
              <a:t>Addressed 20 countries: Angola, Botswana, Comoros, Eritrea, Ethiopia, Kenya, Lesotho, Madagascar, Malawi, Mauritius, Mozambique, Namibia, Rwanda, Seychelles, South Africa, Swaziland, Tanzania, Uganda, Zambia and Zimbabwe</a:t>
            </a: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smtClean="0">
                <a:ea typeface="ＭＳ Ｐゴシック" pitchFamily="34" charset="-128"/>
              </a:rPr>
              <a:t>Framework for Women, Girls and Gender Equality in NSPs on HIV and AIDS in Southern and Eastern Africa</a:t>
            </a:r>
            <a:endParaRPr lang="en-ZA" sz="2800" dirty="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038" y="1995488"/>
            <a:ext cx="2828925" cy="3733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1188" y="1966913"/>
            <a:ext cx="1952625" cy="379095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565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Findings and analysis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NSPs frequently include ‘headlines’ for women, girls and gender equality, but </a:t>
            </a:r>
            <a:r>
              <a:rPr lang="en-US" b="1" dirty="0"/>
              <a:t>fail to follow through </a:t>
            </a:r>
          </a:p>
          <a:p>
            <a:pPr>
              <a:defRPr/>
            </a:pPr>
            <a:r>
              <a:rPr lang="en-US" dirty="0"/>
              <a:t>Focus in NSPs limited to increasing access to and uptake of </a:t>
            </a:r>
            <a:r>
              <a:rPr lang="en-US" b="1" dirty="0"/>
              <a:t>treatment for women and girls and PMTCT</a:t>
            </a:r>
          </a:p>
          <a:p>
            <a:pPr>
              <a:defRPr/>
            </a:pPr>
            <a:r>
              <a:rPr lang="en-US" dirty="0"/>
              <a:t>Most NSPs focus on providing </a:t>
            </a:r>
            <a:r>
              <a:rPr lang="en-US" b="1" dirty="0"/>
              <a:t>‘technical’ solutions</a:t>
            </a:r>
            <a:endParaRPr lang="en-Z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3351" y="1920875"/>
            <a:ext cx="3048298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Findings and analysis (2)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b="1" dirty="0"/>
              <a:t>Major gaps include</a:t>
            </a:r>
            <a:r>
              <a:rPr lang="en-US" dirty="0"/>
              <a:t>:</a:t>
            </a:r>
          </a:p>
          <a:p>
            <a:pPr lvl="1">
              <a:defRPr/>
            </a:pPr>
            <a:r>
              <a:rPr lang="en-US" sz="3600" dirty="0"/>
              <a:t>Failure to recognize and meaningfully </a:t>
            </a:r>
            <a:r>
              <a:rPr lang="en-US" sz="3600" dirty="0" err="1"/>
              <a:t>programme</a:t>
            </a:r>
            <a:r>
              <a:rPr lang="en-US" sz="3600" dirty="0"/>
              <a:t> for </a:t>
            </a:r>
            <a:r>
              <a:rPr lang="en-US" sz="3600" b="1" dirty="0"/>
              <a:t>gender-based violence </a:t>
            </a:r>
          </a:p>
          <a:p>
            <a:pPr lvl="1">
              <a:defRPr/>
            </a:pPr>
            <a:r>
              <a:rPr lang="en-US" sz="3600" dirty="0"/>
              <a:t>Failure to address strengthening </a:t>
            </a:r>
            <a:r>
              <a:rPr lang="en-US" sz="3600" b="1" dirty="0"/>
              <a:t>care and support </a:t>
            </a:r>
            <a:r>
              <a:rPr lang="en-US" sz="3600" dirty="0" err="1"/>
              <a:t>programmes</a:t>
            </a:r>
            <a:r>
              <a:rPr lang="en-US" sz="3600" dirty="0"/>
              <a:t> </a:t>
            </a:r>
          </a:p>
          <a:p>
            <a:pPr lvl="1">
              <a:buNone/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Other gaps include</a:t>
            </a:r>
            <a:r>
              <a:rPr lang="en-US" dirty="0"/>
              <a:t>:</a:t>
            </a:r>
            <a:endParaRPr lang="en-ZA" dirty="0"/>
          </a:p>
          <a:p>
            <a:pPr lvl="1">
              <a:defRPr/>
            </a:pPr>
            <a:r>
              <a:rPr lang="en-US" dirty="0" smtClean="0"/>
              <a:t>Lack </a:t>
            </a:r>
            <a:r>
              <a:rPr lang="en-US" dirty="0"/>
              <a:t>of meaningful involvement of women living with HIV and their sexual and reproductive health rights</a:t>
            </a:r>
            <a:endParaRPr lang="en-ZA" dirty="0"/>
          </a:p>
          <a:p>
            <a:pPr lvl="1">
              <a:defRPr/>
            </a:pPr>
            <a:r>
              <a:rPr lang="en-US" dirty="0"/>
              <a:t>Lack of attention to gender expertise</a:t>
            </a:r>
            <a:endParaRPr lang="en-ZA" dirty="0"/>
          </a:p>
          <a:p>
            <a:pPr lvl="1">
              <a:defRPr/>
            </a:pPr>
            <a:r>
              <a:rPr lang="en-US" dirty="0"/>
              <a:t>Lack of </a:t>
            </a:r>
            <a:r>
              <a:rPr lang="en-US" dirty="0" err="1"/>
              <a:t>costed</a:t>
            </a:r>
            <a:r>
              <a:rPr lang="en-US" dirty="0"/>
              <a:t> and budgeted interventions </a:t>
            </a:r>
            <a:endParaRPr lang="en-ZA" dirty="0"/>
          </a:p>
          <a:p>
            <a:pPr lvl="1">
              <a:defRPr/>
            </a:pPr>
            <a:r>
              <a:rPr lang="en-US" dirty="0"/>
              <a:t>Lack of sex disaggregated data or sex specific targets.</a:t>
            </a: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Findings and analysis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 out of 20 National Strategic Plans scored zero on ‘</a:t>
            </a:r>
            <a:r>
              <a:rPr lang="en-US" b="1" dirty="0"/>
              <a:t>eliminating gender-based violence and discrimination</a:t>
            </a:r>
            <a:r>
              <a:rPr lang="en-US" dirty="0"/>
              <a:t>’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Only 3 of the regions’ National Strategic Plans specifically ‘</a:t>
            </a:r>
            <a:r>
              <a:rPr lang="en-US" b="1" dirty="0"/>
              <a:t>affirm the sexual and reproductive health and rights of women living with HIV’</a:t>
            </a: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4400" dirty="0" smtClean="0"/>
              <a:t>Overview of women, girls and gender equality in NSPs in the region</a:t>
            </a:r>
            <a:endParaRPr lang="en-ZA" sz="4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05812" y="1935163"/>
            <a:ext cx="3532375" cy="4389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Recommendations to countries - Summary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/>
              <a:t>Fostering an enabling environment that advances human rights and access to justice</a:t>
            </a:r>
          </a:p>
          <a:p>
            <a:pPr>
              <a:defRPr/>
            </a:pPr>
            <a:r>
              <a:rPr lang="en-US" b="1" dirty="0"/>
              <a:t>Strengthening the meaningful involvement of and leadership by women living with and affected by HIV</a:t>
            </a:r>
            <a:endParaRPr lang="en-US" dirty="0"/>
          </a:p>
          <a:p>
            <a:pPr>
              <a:defRPr/>
            </a:pPr>
            <a:r>
              <a:rPr lang="en-US" b="1" dirty="0" smtClean="0"/>
              <a:t>Utilizing </a:t>
            </a:r>
            <a:r>
              <a:rPr lang="en-US" b="1" dirty="0"/>
              <a:t>a sexual and reproductive health and rights approach</a:t>
            </a:r>
            <a:endParaRPr lang="en-US" dirty="0"/>
          </a:p>
          <a:p>
            <a:pPr>
              <a:defRPr/>
            </a:pPr>
            <a:r>
              <a:rPr lang="en-US" b="1" dirty="0"/>
              <a:t>Eliminating gender-based violence and discrimination</a:t>
            </a:r>
            <a:endParaRPr lang="en-US" dirty="0"/>
          </a:p>
          <a:p>
            <a:pPr>
              <a:defRPr/>
            </a:pPr>
            <a:r>
              <a:rPr lang="en-US" b="1" dirty="0"/>
              <a:t>Strengthening care and support by and for women and girls</a:t>
            </a:r>
            <a:endParaRPr lang="en-US" dirty="0"/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</TotalTime>
  <Words>577</Words>
  <Application>Microsoft Office PowerPoint</Application>
  <PresentationFormat>On-screen Show (4:3)</PresentationFormat>
  <Paragraphs>60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Policy Review of Women, Girls and Gender Equality and NSPs</vt:lpstr>
      <vt:lpstr>Gender inequalities: Reflections &amp; Issues (Gender Based Violence)</vt:lpstr>
      <vt:lpstr>What were the aims and methods of the Desk Review</vt:lpstr>
      <vt:lpstr>PowerPoint Presentation</vt:lpstr>
      <vt:lpstr>Findings and analysis</vt:lpstr>
      <vt:lpstr>Findings and analysis (2)</vt:lpstr>
      <vt:lpstr>Findings and analysis</vt:lpstr>
      <vt:lpstr>Overview of women, girls and gender equality in NSPs in the region</vt:lpstr>
      <vt:lpstr>Recommendations to countries - Summary</vt:lpstr>
      <vt:lpstr>Recommendations to countries – key priorities</vt:lpstr>
      <vt:lpstr>Eliminating Gender-Based Violence and Discrimination (Key Areas)</vt:lpstr>
      <vt:lpstr>Concluding message</vt:lpstr>
    </vt:vector>
  </TitlesOfParts>
  <Company>University of Cape Town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we know about the integration of gender equality approaches in National Strategic Plans for HIV in this region</dc:title>
  <dc:creator>New Win User</dc:creator>
  <cp:lastModifiedBy>user</cp:lastModifiedBy>
  <cp:revision>12</cp:revision>
  <dcterms:created xsi:type="dcterms:W3CDTF">2011-12-07T19:33:34Z</dcterms:created>
  <dcterms:modified xsi:type="dcterms:W3CDTF">2012-12-04T12:02:10Z</dcterms:modified>
</cp:coreProperties>
</file>