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67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8" r:id="rId3"/>
    <p:sldId id="259" r:id="rId4"/>
    <p:sldId id="261" r:id="rId5"/>
    <p:sldId id="260" r:id="rId6"/>
    <p:sldId id="271" r:id="rId7"/>
    <p:sldId id="262" r:id="rId8"/>
    <p:sldId id="274" r:id="rId9"/>
    <p:sldId id="272" r:id="rId10"/>
  </p:sldIdLst>
  <p:sldSz cx="9144000" cy="6858000" type="screen4x3"/>
  <p:notesSz cx="6834188" cy="99790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94" autoAdjust="0"/>
    <p:restoredTop sz="80500" autoAdjust="0"/>
  </p:normalViewPr>
  <p:slideViewPr>
    <p:cSldViewPr>
      <p:cViewPr varScale="1">
        <p:scale>
          <a:sx n="39" d="100"/>
          <a:sy n="39" d="100"/>
        </p:scale>
        <p:origin x="-146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622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71913" y="0"/>
            <a:ext cx="2960687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55751D-57CB-4B01-9484-DEB3BEF7A429}" type="datetimeFigureOut">
              <a:rPr lang="en-US" smtClean="0"/>
              <a:pPr/>
              <a:t>12/4/2012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78963"/>
            <a:ext cx="29622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71913" y="9478963"/>
            <a:ext cx="2960687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AD3481-7DEB-434A-B175-5B009CB835F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61481" cy="4989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71125" y="0"/>
            <a:ext cx="2961481" cy="4989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667B236-C519-4D2D-BE1B-ED47DCBB3764}" type="datetimeFigureOut">
              <a:rPr lang="en-US"/>
              <a:pPr>
                <a:defRPr/>
              </a:pPr>
              <a:t>12/4/2012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7713"/>
            <a:ext cx="4991100" cy="3743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3419" y="4740037"/>
            <a:ext cx="5467350" cy="44905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78342"/>
            <a:ext cx="2961481" cy="4989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71125" y="9478342"/>
            <a:ext cx="2961481" cy="4989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A736D16-AA0B-4764-A8E2-4C2EE3FD731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 typeface="Arial" pitchFamily="34" charset="0"/>
              <a:buNone/>
            </a:pPr>
            <a:endParaRPr lang="en-US" dirty="0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C7A434A-5017-4DC7-A1A2-656B593C3BC8}" type="slidenum">
              <a:rPr lang="en-GB" smtClean="0"/>
              <a:pPr/>
              <a:t>1</a:t>
            </a:fld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 typeface="Arial" pitchFamily="34" charset="0"/>
              <a:buNone/>
            </a:pPr>
            <a:endParaRPr lang="en-US" baseline="0" dirty="0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4B6E14E-B450-45F1-AE98-63C3ECC3725B}" type="slidenum">
              <a:rPr lang="en-GB" smtClean="0"/>
              <a:pPr/>
              <a:t>2</a:t>
            </a:fld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 typeface="Arial" pitchFamily="34" charset="0"/>
              <a:buNone/>
            </a:pPr>
            <a:endParaRPr lang="en-US" dirty="0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9108C7F-679F-4DB8-BE43-66067B413700}" type="slidenum">
              <a:rPr lang="en-GB" smtClean="0"/>
              <a:pPr/>
              <a:t>3</a:t>
            </a:fld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44B3BC2-E3B8-41DE-8A3B-6EFC09C3361D}" type="slidenum">
              <a:rPr lang="en-GB" smtClean="0"/>
              <a:pPr/>
              <a:t>4</a:t>
            </a:fld>
            <a:endParaRPr lang="en-GB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D83667C-5814-4177-A03E-A64E63D6752D}" type="slidenum">
              <a:rPr lang="en-GB" smtClean="0"/>
              <a:pPr/>
              <a:t>5</a:t>
            </a:fld>
            <a:endParaRPr lang="en-GB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 typeface="Arial" pitchFamily="34" charset="0"/>
              <a:buNone/>
            </a:pPr>
            <a:endParaRPr lang="en-GB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6928F22-E77B-4F3B-B2E4-CE3716BA2A89}" type="slidenum">
              <a:rPr lang="en-GB" smtClean="0"/>
              <a:pPr/>
              <a:t>6</a:t>
            </a:fld>
            <a:endParaRPr lang="en-GB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2D105F9-61B7-4887-A361-C1634B6DD3B9}" type="slidenum">
              <a:rPr lang="en-GB" smtClean="0"/>
              <a:pPr/>
              <a:t>7</a:t>
            </a:fld>
            <a:endParaRPr lang="en-GB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01F6BA1-B417-4991-8243-A76DC3D4FE98}" type="slidenum">
              <a:rPr lang="en-GB" smtClean="0"/>
              <a:pPr/>
              <a:t>8</a:t>
            </a:fld>
            <a:endParaRPr lang="en-GB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7DAEE2C-6C8B-4A3B-A60C-9D598239D289}" type="slidenum">
              <a:rPr lang="en-GB" smtClean="0"/>
              <a:pPr/>
              <a:t>9</a:t>
            </a:fld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9430A3-40DC-41C5-9E26-F1E67DD94D6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DC6217-A23F-49FE-81FC-C9963671154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4BEAA7-D78E-4738-9022-21168DF4505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A83BEE-16D5-4866-B43A-CB46A84C2A9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9" name="Picture 8" descr="yellow_noline.tight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657600" y="6036564"/>
            <a:ext cx="1946951" cy="821436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0" y="6172200"/>
            <a:ext cx="3429000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5867400" y="6172200"/>
            <a:ext cx="3276600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D3A45B-589F-4B54-8A35-E1B7FFBE050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83C516-BFD2-438A-B9B5-1F273E77672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D72715-D912-406A-808B-3B8F7FDC64F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41A0A7-3FAE-41A8-8883-FDB4935E0E4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A96A7B-2671-4F19-9733-067116B9F40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D6B47C-1B73-47FC-8B48-A562589485D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EE476D-C836-460E-96FF-71F05CD5CE9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4983E66-124C-4CA8-8920-FE894D4E9D8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8" r:id="rId1"/>
    <p:sldLayoutId id="2147483969" r:id="rId2"/>
    <p:sldLayoutId id="2147483970" r:id="rId3"/>
    <p:sldLayoutId id="2147483971" r:id="rId4"/>
    <p:sldLayoutId id="2147483972" r:id="rId5"/>
    <p:sldLayoutId id="2147483973" r:id="rId6"/>
    <p:sldLayoutId id="2147483974" r:id="rId7"/>
    <p:sldLayoutId id="2147483975" r:id="rId8"/>
    <p:sldLayoutId id="2147483976" r:id="rId9"/>
    <p:sldLayoutId id="2147483977" r:id="rId10"/>
    <p:sldLayoutId id="2147483978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row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00200" y="457200"/>
            <a:ext cx="5917161" cy="4439436"/>
          </a:xfrm>
          <a:prstGeom prst="rect">
            <a:avLst/>
          </a:prstGeom>
        </p:spPr>
      </p:pic>
      <p:pic>
        <p:nvPicPr>
          <p:cNvPr id="8" name="Picture 7" descr="To View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86200" y="3962400"/>
            <a:ext cx="1600200" cy="77674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09800" y="5181600"/>
            <a:ext cx="5562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Jean  </a:t>
            </a:r>
            <a:r>
              <a:rPr lang="en-US" sz="2400" dirty="0" err="1" smtClean="0"/>
              <a:t>Kemitare</a:t>
            </a:r>
            <a:endParaRPr lang="en-US" sz="2400" dirty="0" smtClean="0"/>
          </a:p>
          <a:p>
            <a:r>
              <a:rPr lang="en-US" sz="2400" dirty="0" smtClean="0"/>
              <a:t>Raising Voices</a:t>
            </a:r>
          </a:p>
          <a:p>
            <a:r>
              <a:rPr lang="en-US" sz="2400" dirty="0" smtClean="0"/>
              <a:t>www.raisingvoices.org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What is </a:t>
            </a:r>
            <a:r>
              <a:rPr lang="en-US" sz="4000" i="1" smtClean="0"/>
              <a:t>SASA!?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700" dirty="0" smtClean="0"/>
              <a:t>A community mobilization approach to preventing violence against women and HIV.  Documented in the </a:t>
            </a:r>
            <a:r>
              <a:rPr lang="en-US" sz="2700" i="1" dirty="0" smtClean="0"/>
              <a:t>SASA! Activist Kit</a:t>
            </a:r>
            <a:r>
              <a:rPr lang="en-US" sz="2700" dirty="0" smtClean="0"/>
              <a:t>. Organized into four phases to influence community norms: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700" dirty="0" smtClean="0"/>
          </a:p>
          <a:p>
            <a:pPr lvl="1" eaLnBrk="1" hangingPunct="1">
              <a:lnSpc>
                <a:spcPct val="80000"/>
              </a:lnSpc>
            </a:pPr>
            <a:r>
              <a:rPr lang="en-US" sz="2700" dirty="0" smtClean="0"/>
              <a:t> </a:t>
            </a:r>
            <a:r>
              <a:rPr lang="en-US" sz="3600" dirty="0" smtClean="0">
                <a:solidFill>
                  <a:srgbClr val="800080"/>
                </a:solidFill>
              </a:rPr>
              <a:t>S</a:t>
            </a:r>
            <a:r>
              <a:rPr lang="en-US" sz="2700" dirty="0" smtClean="0"/>
              <a:t>tart (knowledge)</a:t>
            </a:r>
            <a:endParaRPr lang="en-US" sz="1600" i="1" dirty="0" smtClean="0"/>
          </a:p>
          <a:p>
            <a:pPr lvl="1" eaLnBrk="1" hangingPunct="1">
              <a:lnSpc>
                <a:spcPct val="80000"/>
              </a:lnSpc>
            </a:pPr>
            <a:r>
              <a:rPr lang="en-US" sz="2700" dirty="0" smtClean="0"/>
              <a:t> </a:t>
            </a:r>
            <a:r>
              <a:rPr lang="en-US" sz="3600" dirty="0" smtClean="0">
                <a:solidFill>
                  <a:srgbClr val="800080"/>
                </a:solidFill>
              </a:rPr>
              <a:t>A</a:t>
            </a:r>
            <a:r>
              <a:rPr lang="en-US" sz="2700" dirty="0" smtClean="0"/>
              <a:t>wareness (knowledge &amp; attitudes)</a:t>
            </a:r>
            <a:endParaRPr lang="en-US" sz="1600" dirty="0" smtClean="0"/>
          </a:p>
          <a:p>
            <a:pPr lvl="1" eaLnBrk="1" hangingPunct="1">
              <a:lnSpc>
                <a:spcPct val="80000"/>
              </a:lnSpc>
            </a:pPr>
            <a:r>
              <a:rPr lang="en-US" sz="2700" dirty="0" smtClean="0"/>
              <a:t> </a:t>
            </a:r>
            <a:r>
              <a:rPr lang="en-US" sz="3600" dirty="0" smtClean="0">
                <a:solidFill>
                  <a:srgbClr val="800080"/>
                </a:solidFill>
              </a:rPr>
              <a:t>S</a:t>
            </a:r>
            <a:r>
              <a:rPr lang="en-US" sz="2700" dirty="0" smtClean="0"/>
              <a:t>upport (skills)</a:t>
            </a:r>
            <a:endParaRPr lang="en-US" sz="1600" dirty="0" smtClean="0"/>
          </a:p>
          <a:p>
            <a:pPr lvl="1" eaLnBrk="1" hangingPunct="1">
              <a:lnSpc>
                <a:spcPct val="80000"/>
              </a:lnSpc>
            </a:pPr>
            <a:r>
              <a:rPr lang="en-US" sz="2700" dirty="0" smtClean="0"/>
              <a:t> </a:t>
            </a:r>
            <a:r>
              <a:rPr lang="en-US" sz="3600" dirty="0" smtClean="0">
                <a:solidFill>
                  <a:srgbClr val="800080"/>
                </a:solidFill>
              </a:rPr>
              <a:t>A</a:t>
            </a:r>
            <a:r>
              <a:rPr lang="en-US" sz="2700" dirty="0" smtClean="0"/>
              <a:t>ction (</a:t>
            </a:r>
            <a:r>
              <a:rPr lang="en-US" sz="2700" dirty="0" err="1" smtClean="0"/>
              <a:t>behaviour</a:t>
            </a:r>
            <a:r>
              <a:rPr lang="en-US" sz="2700" dirty="0" smtClean="0"/>
              <a:t>)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400" dirty="0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endParaRPr lang="en-US" sz="2800" dirty="0" smtClean="0"/>
          </a:p>
        </p:txBody>
      </p:sp>
      <p:pic>
        <p:nvPicPr>
          <p:cNvPr id="5" name="Picture 4" descr="IMG_4551.JPG"/>
          <p:cNvPicPr>
            <a:picLocks noChangeAspect="1"/>
          </p:cNvPicPr>
          <p:nvPr/>
        </p:nvPicPr>
        <p:blipFill>
          <a:blip r:embed="rId3" cstate="print"/>
          <a:srcRect t="12500"/>
          <a:stretch>
            <a:fillRect/>
          </a:stretch>
        </p:blipFill>
        <p:spPr>
          <a:xfrm>
            <a:off x="6477000" y="2819400"/>
            <a:ext cx="2416629" cy="2819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latin typeface="Arial" charset="0"/>
              </a:rPr>
              <a:t/>
            </a:r>
            <a:br>
              <a:rPr lang="en-US" sz="4000" dirty="0" smtClean="0">
                <a:latin typeface="Arial" charset="0"/>
              </a:rPr>
            </a:br>
            <a:r>
              <a:rPr lang="en-US" sz="4000" dirty="0" smtClean="0"/>
              <a:t>Why was </a:t>
            </a:r>
            <a:r>
              <a:rPr lang="en-US" sz="4000" i="1" dirty="0" smtClean="0"/>
              <a:t>SASA!</a:t>
            </a:r>
            <a:r>
              <a:rPr lang="en-US" sz="4000" dirty="0" smtClean="0"/>
              <a:t> created?</a:t>
            </a:r>
            <a:r>
              <a:rPr lang="en-US" sz="4000" b="1" dirty="0" smtClean="0">
                <a:latin typeface="Arial" charset="0"/>
              </a:rPr>
              <a:t/>
            </a:r>
            <a:br>
              <a:rPr lang="en-US" sz="4000" b="1" dirty="0" smtClean="0">
                <a:latin typeface="Arial" charset="0"/>
              </a:rPr>
            </a:br>
            <a:endParaRPr lang="en-US" sz="4000" b="1" dirty="0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219200"/>
            <a:ext cx="5178425" cy="480060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sz="2400" dirty="0" smtClean="0"/>
              <a:t>N</a:t>
            </a:r>
            <a:r>
              <a:rPr lang="en-US" sz="2400" dirty="0" smtClean="0"/>
              <a:t>eed </a:t>
            </a:r>
            <a:r>
              <a:rPr lang="en-US" sz="2400" dirty="0" smtClean="0"/>
              <a:t>for approaches that move beyond traditional VAW and HIV programming to focus on root issues </a:t>
            </a:r>
            <a:r>
              <a:rPr lang="en-US" sz="2400" dirty="0" smtClean="0"/>
              <a:t>– fusing public health and social justice</a:t>
            </a:r>
            <a:endParaRPr lang="en-US" sz="2400" dirty="0" smtClean="0"/>
          </a:p>
          <a:p>
            <a:pPr>
              <a:lnSpc>
                <a:spcPct val="80000"/>
              </a:lnSpc>
              <a:buNone/>
            </a:pPr>
            <a:endParaRPr lang="en-US" sz="2400" dirty="0" smtClean="0"/>
          </a:p>
          <a:p>
            <a:pPr>
              <a:lnSpc>
                <a:spcPct val="80000"/>
              </a:lnSpc>
            </a:pPr>
            <a:r>
              <a:rPr lang="en-US" sz="2400" dirty="0" smtClean="0"/>
              <a:t>Need for programming that can  challenge and transform social norms that </a:t>
            </a:r>
            <a:r>
              <a:rPr lang="en-US" sz="2400" dirty="0" smtClean="0"/>
              <a:t>uphold gender inequality</a:t>
            </a:r>
            <a:r>
              <a:rPr lang="en-US" sz="2400" dirty="0" smtClean="0"/>
              <a:t> </a:t>
            </a:r>
            <a:r>
              <a:rPr lang="en-US" sz="2400" dirty="0" smtClean="0"/>
              <a:t>– long term and systematic</a:t>
            </a:r>
          </a:p>
          <a:p>
            <a:pPr>
              <a:lnSpc>
                <a:spcPct val="80000"/>
              </a:lnSpc>
              <a:buNone/>
            </a:pPr>
            <a:endParaRPr lang="en-US" sz="2400" dirty="0" smtClean="0"/>
          </a:p>
          <a:p>
            <a:pPr>
              <a:lnSpc>
                <a:spcPct val="80000"/>
              </a:lnSpc>
              <a:buNone/>
            </a:pPr>
            <a:endParaRPr lang="en-US" sz="2400" dirty="0" smtClean="0"/>
          </a:p>
          <a:p>
            <a:pPr>
              <a:lnSpc>
                <a:spcPct val="80000"/>
              </a:lnSpc>
            </a:pPr>
            <a:r>
              <a:rPr lang="en-US" sz="2400" dirty="0" smtClean="0"/>
              <a:t>Transform the policy statements/calls for work on the linkage into practical, actionable programming</a:t>
            </a:r>
          </a:p>
          <a:p>
            <a:pPr eaLnBrk="1" hangingPunct="1"/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</p:txBody>
      </p:sp>
      <p:pic>
        <p:nvPicPr>
          <p:cNvPr id="12292" name="Picture 5" descr="women-braiding-hai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1219200"/>
            <a:ext cx="2971800" cy="446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Process of </a:t>
            </a:r>
            <a:r>
              <a:rPr lang="en-US" i="1" smtClean="0"/>
              <a:t>SASA!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524000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 smtClean="0"/>
              <a:t>Scaling up individual ‘Stages of Change’ to the phases of community mobilization level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4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 Start (</a:t>
            </a:r>
            <a:r>
              <a:rPr lang="en-US" sz="2400" i="1" dirty="0" smtClean="0"/>
              <a:t>pre-contemplation)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400" i="1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 Awareness (</a:t>
            </a:r>
            <a:r>
              <a:rPr lang="en-US" sz="2400" i="1" dirty="0" smtClean="0"/>
              <a:t>contemplation</a:t>
            </a:r>
            <a:r>
              <a:rPr lang="en-US" sz="2400" dirty="0" smtClean="0"/>
              <a:t>)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4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 Support (</a:t>
            </a:r>
            <a:r>
              <a:rPr lang="en-US" sz="2400" i="1" dirty="0" smtClean="0"/>
              <a:t>preparing for action</a:t>
            </a:r>
            <a:r>
              <a:rPr lang="en-US" sz="2400" dirty="0" smtClean="0"/>
              <a:t>)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4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 Action (</a:t>
            </a:r>
            <a:r>
              <a:rPr lang="en-US" sz="2400" i="1" dirty="0" smtClean="0"/>
              <a:t>action and maintenance</a:t>
            </a:r>
            <a:r>
              <a:rPr lang="en-US" sz="2400" dirty="0" smtClean="0"/>
              <a:t>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</p:txBody>
      </p:sp>
      <p:pic>
        <p:nvPicPr>
          <p:cNvPr id="5" name="Picture 4" descr="IMG_4568.JPG"/>
          <p:cNvPicPr>
            <a:picLocks noChangeAspect="1"/>
          </p:cNvPicPr>
          <p:nvPr/>
        </p:nvPicPr>
        <p:blipFill>
          <a:blip r:embed="rId3" cstate="print"/>
          <a:srcRect t="9524" b="16667"/>
          <a:stretch>
            <a:fillRect/>
          </a:stretch>
        </p:blipFill>
        <p:spPr>
          <a:xfrm>
            <a:off x="5105400" y="2819400"/>
            <a:ext cx="3886200" cy="21512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Structure of </a:t>
            </a:r>
            <a:r>
              <a:rPr lang="en-US" i="1" dirty="0" smtClean="0"/>
              <a:t>SASA!</a:t>
            </a:r>
          </a:p>
        </p:txBody>
      </p:sp>
      <p:pic>
        <p:nvPicPr>
          <p:cNvPr id="14339" name="Picture 9" descr="C:\Documents and Settings\Lori Michau\Desktop\FINAL DESIGNED SASA!\eco_model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361362" y="1295400"/>
            <a:ext cx="6421275" cy="45259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i="1" dirty="0" smtClean="0"/>
              <a:t>SASA! </a:t>
            </a:r>
            <a:r>
              <a:rPr lang="en-US" dirty="0" smtClean="0"/>
              <a:t>Strategies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4035425" cy="4876800"/>
          </a:xfrm>
        </p:spPr>
        <p:txBody>
          <a:bodyPr>
            <a:noAutofit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US" sz="2400" dirty="0" smtClean="0"/>
              <a:t>Activities to reach out to all levels in the community to affect social norm change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en-US" sz="200" dirty="0" smtClean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sz="2400" dirty="0" smtClean="0"/>
              <a:t>Local Activism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en-US" sz="1100" dirty="0" smtClean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sz="2400" dirty="0" smtClean="0"/>
              <a:t>Media and Advocacy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en-US" sz="1050" dirty="0" smtClean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sz="2400" dirty="0" smtClean="0"/>
              <a:t>Communication Materials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en-US" sz="1400" dirty="0" smtClean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sz="2400" dirty="0" smtClean="0"/>
              <a:t>Training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en-US" sz="1200" dirty="0" smtClean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US" sz="2400" dirty="0" smtClean="0"/>
              <a:t>Content evolves with each phase</a:t>
            </a:r>
            <a:endParaRPr lang="en-US" sz="2400" dirty="0"/>
          </a:p>
        </p:txBody>
      </p:sp>
      <p:pic>
        <p:nvPicPr>
          <p:cNvPr id="15370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3124200"/>
            <a:ext cx="2057400" cy="174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1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26062" y="4876800"/>
            <a:ext cx="320833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2" name="Picture 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9600" y="1143000"/>
            <a:ext cx="2379877" cy="182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86600" y="228600"/>
            <a:ext cx="1795127" cy="2501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73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91400" y="2590800"/>
            <a:ext cx="1620838" cy="2252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Content of </a:t>
            </a:r>
            <a:r>
              <a:rPr lang="en-US" i="1" smtClean="0"/>
              <a:t>SASA!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600200"/>
            <a:ext cx="8229600" cy="4525963"/>
          </a:xfrm>
        </p:spPr>
        <p:txBody>
          <a:bodyPr>
            <a:normAutofit/>
          </a:bodyPr>
          <a:lstStyle/>
          <a:p>
            <a:pPr marL="640080" lvl="1" indent="-27432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400" dirty="0" smtClean="0"/>
              <a:t>Transforming gender relations through positive, benefits-based programming</a:t>
            </a:r>
            <a:endParaRPr lang="en-US" sz="1400" dirty="0" smtClean="0"/>
          </a:p>
          <a:p>
            <a:pPr marL="640080" lvl="1" indent="-274320" eaLnBrk="1" fontAlgn="auto" hangingPunct="1">
              <a:lnSpc>
                <a:spcPct val="14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en-US" dirty="0" smtClean="0"/>
              <a:t>Power within (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s</a:t>
            </a:r>
            <a:r>
              <a:rPr lang="en-US" i="1" dirty="0" smtClean="0"/>
              <a:t>tart</a:t>
            </a:r>
            <a:r>
              <a:rPr lang="en-US" dirty="0" smtClean="0"/>
              <a:t>)</a:t>
            </a:r>
          </a:p>
          <a:p>
            <a:pPr marL="640080" lvl="1" indent="-274320" eaLnBrk="1" fontAlgn="auto" hangingPunct="1">
              <a:lnSpc>
                <a:spcPct val="14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en-US" dirty="0" smtClean="0"/>
              <a:t> Power over (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a</a:t>
            </a:r>
            <a:r>
              <a:rPr lang="en-US" i="1" dirty="0" smtClean="0"/>
              <a:t>wareness</a:t>
            </a:r>
            <a:r>
              <a:rPr lang="en-US" dirty="0" smtClean="0"/>
              <a:t>)</a:t>
            </a:r>
          </a:p>
          <a:p>
            <a:pPr marL="640080" lvl="1" indent="-274320" eaLnBrk="1" fontAlgn="auto" hangingPunct="1">
              <a:lnSpc>
                <a:spcPct val="14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en-US" dirty="0" smtClean="0"/>
              <a:t> Power with (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s</a:t>
            </a:r>
            <a:r>
              <a:rPr lang="en-US" i="1" dirty="0" smtClean="0"/>
              <a:t>upport</a:t>
            </a:r>
            <a:r>
              <a:rPr lang="en-US" dirty="0" smtClean="0"/>
              <a:t>)</a:t>
            </a:r>
          </a:p>
          <a:p>
            <a:pPr marL="640080" lvl="1" indent="-274320" eaLnBrk="1" fontAlgn="auto" hangingPunct="1">
              <a:lnSpc>
                <a:spcPct val="14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en-US" dirty="0" smtClean="0"/>
              <a:t> Power to (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a</a:t>
            </a:r>
            <a:r>
              <a:rPr lang="en-US" i="1" dirty="0" smtClean="0"/>
              <a:t>ction</a:t>
            </a:r>
            <a:r>
              <a:rPr lang="en-US" dirty="0" smtClean="0"/>
              <a:t>)</a:t>
            </a:r>
          </a:p>
          <a:p>
            <a:pPr marL="320040" indent="-320040" eaLnBrk="1" fontAlgn="auto" hangingPunct="1">
              <a:lnSpc>
                <a:spcPct val="14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2800" dirty="0" smtClean="0"/>
          </a:p>
          <a:p>
            <a:pPr marL="320040" indent="-320040" eaLnBrk="1" fontAlgn="auto" hangingPunct="1">
              <a:lnSpc>
                <a:spcPct val="140000"/>
              </a:lnSpc>
              <a:spcAft>
                <a:spcPts val="0"/>
              </a:spcAft>
              <a:buFont typeface="Wingdings"/>
              <a:buChar char=""/>
              <a:defRPr/>
            </a:pPr>
            <a:endParaRPr lang="en-US" sz="2800" dirty="0" smtClean="0"/>
          </a:p>
        </p:txBody>
      </p:sp>
      <p:pic>
        <p:nvPicPr>
          <p:cNvPr id="16388" name="Picture 5" descr="office04_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590800"/>
            <a:ext cx="4191000" cy="279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Program Monitoring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612775" y="1600200"/>
            <a:ext cx="7464425" cy="3962400"/>
          </a:xfrm>
        </p:spPr>
        <p:txBody>
          <a:bodyPr>
            <a:normAutofit fontScale="55000" lnSpcReduction="20000"/>
          </a:bodyPr>
          <a:lstStyle/>
          <a:p>
            <a:pPr eaLnBrk="1" hangingPunct="1"/>
            <a:r>
              <a:rPr lang="en-US" sz="4500" dirty="0" smtClean="0"/>
              <a:t>RCT with min partner CEDOVIP, LSTMH, MUK 2007-2012</a:t>
            </a:r>
          </a:p>
          <a:p>
            <a:pPr eaLnBrk="1" hangingPunct="1">
              <a:buNone/>
            </a:pPr>
            <a:endParaRPr lang="en-US" sz="4500" dirty="0" smtClean="0"/>
          </a:p>
          <a:p>
            <a:pPr eaLnBrk="1" hangingPunct="1"/>
            <a:r>
              <a:rPr lang="en-US" sz="4500" dirty="0" smtClean="0"/>
              <a:t>Simple tools for NGOs to assess progress ad impact. Indicators developed for each phase, these tracked in simple tools that feed back into quality program design</a:t>
            </a:r>
          </a:p>
          <a:p>
            <a:pPr lvl="2" eaLnBrk="1" hangingPunct="1"/>
            <a:r>
              <a:rPr lang="en-US" sz="3200" dirty="0" smtClean="0"/>
              <a:t>Baseline</a:t>
            </a:r>
          </a:p>
          <a:p>
            <a:pPr lvl="2" eaLnBrk="1" hangingPunct="1"/>
            <a:r>
              <a:rPr lang="en-US" sz="3200" dirty="0" smtClean="0"/>
              <a:t>Activity Report Form</a:t>
            </a:r>
          </a:p>
          <a:p>
            <a:pPr lvl="2" eaLnBrk="1" hangingPunct="1"/>
            <a:r>
              <a:rPr lang="en-US" sz="3200" dirty="0" smtClean="0"/>
              <a:t>Outcome Tracking Tool</a:t>
            </a:r>
          </a:p>
          <a:p>
            <a:pPr lvl="2" eaLnBrk="1" hangingPunct="1"/>
            <a:r>
              <a:rPr lang="en-US" sz="3200" dirty="0" smtClean="0"/>
              <a:t>Rapid Assessment Survey</a:t>
            </a:r>
          </a:p>
          <a:p>
            <a:pPr lvl="2" eaLnBrk="1" hangingPunct="1"/>
            <a:r>
              <a:rPr lang="en-US" sz="3200" dirty="0" smtClean="0"/>
              <a:t>Follow up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dirty="0" smtClean="0"/>
              <a:t>Thank you!</a:t>
            </a:r>
          </a:p>
        </p:txBody>
      </p:sp>
      <p:pic>
        <p:nvPicPr>
          <p:cNvPr id="8" name="Picture 6" descr="SASA14_mural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752600" y="990600"/>
            <a:ext cx="5942014" cy="45259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1897</TotalTime>
  <Words>293</Words>
  <Application>Microsoft Office PowerPoint</Application>
  <PresentationFormat>On-screen Show (4:3)</PresentationFormat>
  <Paragraphs>65</Paragraphs>
  <Slides>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Slide 1</vt:lpstr>
      <vt:lpstr>What is SASA!?</vt:lpstr>
      <vt:lpstr> Why was SASA! created? </vt:lpstr>
      <vt:lpstr>Process of SASA!</vt:lpstr>
      <vt:lpstr>Structure of SASA!</vt:lpstr>
      <vt:lpstr>SASA! Strategies</vt:lpstr>
      <vt:lpstr>Content of SASA!</vt:lpstr>
      <vt:lpstr>Program Monitoring</vt:lpstr>
      <vt:lpstr>Thank you!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Evelyn Letiyo</dc:creator>
  <cp:lastModifiedBy>ACER</cp:lastModifiedBy>
  <cp:revision>71</cp:revision>
  <dcterms:created xsi:type="dcterms:W3CDTF">2009-10-15T07:59:32Z</dcterms:created>
  <dcterms:modified xsi:type="dcterms:W3CDTF">2012-12-04T04:30:45Z</dcterms:modified>
</cp:coreProperties>
</file>