
<file path=[Content_Types].xml><?xml version="1.0" encoding="utf-8"?>
<Types xmlns="http://schemas.openxmlformats.org/package/2006/content-types">
  <Override PartName="/ppt/slideLayouts/slideLayout18.xml" ContentType="application/vnd.openxmlformats-officedocument.presentationml.slideLayout+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Layouts/slideLayout16.xml" ContentType="application/vnd.openxmlformats-officedocument.presentationml.slideLayout+xml"/>
  <Override PartName="/ppt/tableStyles.xml" ContentType="application/vnd.openxmlformats-officedocument.presentationml.tableStyles+xml"/>
  <Override PartName="/ppt/slideLayouts/slideLayout8.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Layouts/slideLayout17.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Default Extension="pdf" ContentType="application/pd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4236" r:id="rId1"/>
  </p:sldMasterIdLst>
  <p:sldIdLst>
    <p:sldId id="266" r:id="rId2"/>
    <p:sldId id="260" r:id="rId3"/>
    <p:sldId id="265" r:id="rId4"/>
    <p:sldId id="262" r:id="rId5"/>
    <p:sldId id="264" r:id="rId6"/>
    <p:sldId id="263"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p:scale>
          <a:sx n="80" d="100"/>
          <a:sy n="80" d="100"/>
        </p:scale>
        <p:origin x="-1160" y="-23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8ACDB3CC-F982-40F9-8DD6-BCC9AFBF44BD}" type="datetime1">
              <a:rPr lang="en-US" smtClean="0"/>
              <a:pPr/>
              <a:t>12/5/12</a:t>
            </a:fld>
            <a:endParaRPr lang="en-US" dirty="0"/>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dirty="0"/>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AC5B1FEA-406A-7749-A5C3-DDCB5F67A4C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FEBCDC4-6C7D-C448-9256-6FF5D2E7B8F1}" type="datetimeFigureOut">
              <a:rPr lang="en-US" smtClean="0"/>
              <a:pPr/>
              <a:t>12/5/12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17FDF-DD7E-3243-B975-99B66E2C2302}" type="slidenum">
              <a:rPr lang="en-US" smtClean="0"/>
              <a:pPr/>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FEBCDC4-6C7D-C448-9256-6FF5D2E7B8F1}" type="datetimeFigureOut">
              <a:rPr lang="en-US" smtClean="0"/>
              <a:pPr/>
              <a:t>12/5/12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17FDF-DD7E-3243-B975-99B66E2C2302}" type="slidenum">
              <a:rPr lang="en-US" smtClean="0"/>
              <a:pPr/>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FEBCDC4-6C7D-C448-9256-6FF5D2E7B8F1}" type="datetimeFigureOut">
              <a:rPr lang="en-US" smtClean="0"/>
              <a:pPr/>
              <a:t>12/5/12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917FDF-DD7E-3243-B975-99B66E2C2302}"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7FEBCDC4-6C7D-C448-9256-6FF5D2E7B8F1}" type="datetimeFigureOut">
              <a:rPr lang="en-US" smtClean="0"/>
              <a:pPr/>
              <a:t>12/5/12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917FDF-DD7E-3243-B975-99B66E2C2302}"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EBCDC4-6C7D-C448-9256-6FF5D2E7B8F1}" type="datetimeFigureOut">
              <a:rPr lang="en-US" smtClean="0"/>
              <a:pPr/>
              <a:t>12/5/12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17FDF-DD7E-3243-B975-99B66E2C2302}"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7FEBCDC4-6C7D-C448-9256-6FF5D2E7B8F1}" type="datetimeFigureOut">
              <a:rPr lang="en-US" smtClean="0"/>
              <a:pPr/>
              <a:t>12/5/12</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63917FDF-DD7E-3243-B975-99B66E2C2302}" type="slidenum">
              <a:rPr lang="en-US" smtClean="0"/>
              <a:pPr/>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EBCDC4-6C7D-C448-9256-6FF5D2E7B8F1}" type="datetimeFigureOut">
              <a:rPr lang="en-US" smtClean="0"/>
              <a:pPr/>
              <a:t>12/5/12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17FDF-DD7E-3243-B975-99B66E2C2302}"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EBCDC4-6C7D-C448-9256-6FF5D2E7B8F1}" type="datetimeFigureOut">
              <a:rPr lang="en-US" smtClean="0"/>
              <a:pPr/>
              <a:t>12/5/12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17FDF-DD7E-3243-B975-99B66E2C2302}" type="slidenum">
              <a:rPr lang="en-US" smtClean="0"/>
              <a:pPr/>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FEBCDC4-6C7D-C448-9256-6FF5D2E7B8F1}" type="datetimeFigureOut">
              <a:rPr lang="en-US" smtClean="0"/>
              <a:pPr/>
              <a:t>12/5/12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17FDF-DD7E-3243-B975-99B66E2C2302}"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FEBCDC4-6C7D-C448-9256-6FF5D2E7B8F1}" type="datetimeFigureOut">
              <a:rPr lang="en-US" smtClean="0"/>
              <a:pPr/>
              <a:t>12/5/12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17FDF-DD7E-3243-B975-99B66E2C230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7FEBCDC4-6C7D-C448-9256-6FF5D2E7B8F1}" type="datetimeFigureOut">
              <a:rPr lang="en-US" smtClean="0"/>
              <a:pPr/>
              <a:t>12/5/12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17FDF-DD7E-3243-B975-99B66E2C230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7FEBCDC4-6C7D-C448-9256-6FF5D2E7B8F1}" type="datetimeFigureOut">
              <a:rPr lang="en-US" smtClean="0"/>
              <a:pPr/>
              <a:t>12/5/12</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63917FDF-DD7E-3243-B975-99B66E2C2302}" type="slidenum">
              <a:rPr lang="en-US" smtClean="0"/>
              <a:pPr/>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7FEBCDC4-6C7D-C448-9256-6FF5D2E7B8F1}" type="datetimeFigureOut">
              <a:rPr lang="en-US" smtClean="0"/>
              <a:pPr/>
              <a:t>12/5/12</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63917FDF-DD7E-3243-B975-99B66E2C2302}" type="slidenum">
              <a:rPr lang="en-US" smtClean="0"/>
              <a:pPr/>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64DDAE5B-B07C-441A-8026-C23A427A74DC}" type="datetime1">
              <a:rPr lang="en-US" smtClean="0"/>
              <a:pPr/>
              <a:t>12/5/12</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63917FDF-DD7E-3243-B975-99B66E2C2302}" type="slidenum">
              <a:rPr lang="en-US" smtClean="0"/>
              <a:pPr/>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FEBCDC4-6C7D-C448-9256-6FF5D2E7B8F1}" type="datetimeFigureOut">
              <a:rPr lang="en-US" smtClean="0"/>
              <a:pPr/>
              <a:t>12/5/12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17FDF-DD7E-3243-B975-99B66E2C23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FEBCDC4-6C7D-C448-9256-6FF5D2E7B8F1}" type="datetimeFigureOut">
              <a:rPr lang="en-US" smtClean="0"/>
              <a:pPr/>
              <a:t>12/5/12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917FDF-DD7E-3243-B975-99B66E2C230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FEBCDC4-6C7D-C448-9256-6FF5D2E7B8F1}" type="datetimeFigureOut">
              <a:rPr lang="en-US" smtClean="0"/>
              <a:pPr/>
              <a:t>12/5/12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17FDF-DD7E-3243-B975-99B66E2C2302}" type="slidenum">
              <a:rPr lang="en-US" smtClean="0"/>
              <a:pPr/>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7FEBCDC4-6C7D-C448-9256-6FF5D2E7B8F1}" type="datetimeFigureOut">
              <a:rPr lang="en-US" smtClean="0"/>
              <a:pPr/>
              <a:t>12/5/12</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63917FDF-DD7E-3243-B975-99B66E2C230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 id="2147484248" r:id="rId12"/>
    <p:sldLayoutId id="2147484249" r:id="rId13"/>
    <p:sldLayoutId id="2147484250" r:id="rId14"/>
    <p:sldLayoutId id="2147484251" r:id="rId15"/>
    <p:sldLayoutId id="2147484252" r:id="rId16"/>
    <p:sldLayoutId id="2147484253" r:id="rId17"/>
    <p:sldLayoutId id="2147484254" r:id="rId18"/>
    <p:sldLayoutId id="2147484255"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df"/><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841375"/>
            <a:ext cx="6508377" cy="1143000"/>
          </a:xfrm>
        </p:spPr>
        <p:txBody>
          <a:bodyPr/>
          <a:lstStyle/>
          <a:p>
            <a:r>
              <a:rPr lang="en-US" b="1" dirty="0" smtClean="0"/>
              <a:t/>
            </a:r>
            <a:br>
              <a:rPr lang="en-US" b="1" dirty="0" smtClean="0"/>
            </a:br>
            <a:r>
              <a:rPr lang="en-US" b="1" dirty="0" smtClean="0"/>
              <a:t/>
            </a:r>
            <a:br>
              <a:rPr lang="en-US" b="1" dirty="0" smtClean="0"/>
            </a:br>
            <a:r>
              <a:rPr lang="en-US" b="1" dirty="0" smtClean="0"/>
              <a:t>Framework for Women, Girls &amp; Gender Equality in </a:t>
            </a:r>
            <a:r>
              <a:rPr lang="en-US" b="1" dirty="0" err="1" smtClean="0"/>
              <a:t>NSPs</a:t>
            </a:r>
            <a:r>
              <a:rPr lang="en-US" b="1" dirty="0" smtClean="0"/>
              <a:t> Recommendation</a:t>
            </a:r>
            <a:r>
              <a:rPr lang="en-US" b="1" dirty="0" smtClean="0"/>
              <a:t> 3</a:t>
            </a:r>
            <a:r>
              <a:rPr lang="en-US" b="1" dirty="0" smtClean="0"/>
              <a:t>:</a:t>
            </a:r>
            <a:endParaRPr lang="en-US" b="1" dirty="0"/>
          </a:p>
        </p:txBody>
      </p:sp>
      <p:sp>
        <p:nvSpPr>
          <p:cNvPr id="3" name="Content Placeholder 2"/>
          <p:cNvSpPr>
            <a:spLocks noGrp="1"/>
          </p:cNvSpPr>
          <p:nvPr>
            <p:ph idx="1"/>
          </p:nvPr>
        </p:nvSpPr>
        <p:spPr/>
        <p:txBody>
          <a:bodyPr>
            <a:normAutofit/>
          </a:bodyPr>
          <a:lstStyle/>
          <a:p>
            <a:r>
              <a:rPr lang="en-US" sz="2800" dirty="0" smtClean="0">
                <a:solidFill>
                  <a:schemeClr val="accent5">
                    <a:lumMod val="60000"/>
                    <a:lumOff val="40000"/>
                  </a:schemeClr>
                </a:solidFill>
              </a:rPr>
              <a:t>Champion leadership for an enabling environment that promotes and protects the human rights of women and girls and their empowerment in the context of HIV through increased advocacy and capacity and adequate resources</a:t>
            </a:r>
            <a:endParaRPr lang="en-US" sz="2800" dirty="0">
              <a:solidFill>
                <a:schemeClr val="accent5">
                  <a:lumMod val="60000"/>
                  <a:lumOff val="4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75000"/>
                  </a:schemeClr>
                </a:solidFill>
              </a:rPr>
              <a:t>Championing Leadership: Realizing rights</a:t>
            </a:r>
            <a:endParaRPr lang="en-US" b="1" dirty="0">
              <a:solidFill>
                <a:schemeClr val="accent6">
                  <a:lumMod val="75000"/>
                </a:schemeClr>
              </a:solidFill>
            </a:endParaRPr>
          </a:p>
        </p:txBody>
      </p:sp>
      <p:sp>
        <p:nvSpPr>
          <p:cNvPr id="3" name="Content Placeholder 2"/>
          <p:cNvSpPr>
            <a:spLocks noGrp="1"/>
          </p:cNvSpPr>
          <p:nvPr>
            <p:ph idx="1"/>
          </p:nvPr>
        </p:nvSpPr>
        <p:spPr/>
        <p:txBody>
          <a:bodyPr>
            <a:normAutofit lnSpcReduction="10000"/>
          </a:bodyPr>
          <a:lstStyle/>
          <a:p>
            <a:r>
              <a:rPr lang="en-GB" b="1" dirty="0" smtClean="0">
                <a:solidFill>
                  <a:schemeClr val="accent5">
                    <a:lumMod val="75000"/>
                  </a:schemeClr>
                </a:solidFill>
              </a:rPr>
              <a:t>Result 3.1</a:t>
            </a:r>
            <a:r>
              <a:rPr lang="en-GB" dirty="0" smtClean="0">
                <a:solidFill>
                  <a:schemeClr val="accent5">
                    <a:lumMod val="75000"/>
                  </a:schemeClr>
                </a:solidFill>
              </a:rPr>
              <a:t>: Women and girls are empowered to drive transformation of social norms and unequal power relations, in the context of HIV</a:t>
            </a:r>
          </a:p>
          <a:p>
            <a:r>
              <a:rPr lang="en-GB" b="1" dirty="0" smtClean="0">
                <a:solidFill>
                  <a:schemeClr val="accent5">
                    <a:lumMod val="75000"/>
                  </a:schemeClr>
                </a:solidFill>
              </a:rPr>
              <a:t>Result 3.2:</a:t>
            </a:r>
            <a:r>
              <a:rPr lang="en-GB" dirty="0" smtClean="0">
                <a:solidFill>
                  <a:schemeClr val="accent5">
                    <a:lumMod val="75000"/>
                  </a:schemeClr>
                </a:solidFill>
              </a:rPr>
              <a:t>  Strong, bold and diverse leadership for women, girls, gender equality, for their participation in decision-making in the context of HIV</a:t>
            </a:r>
          </a:p>
          <a:p>
            <a:r>
              <a:rPr lang="en-GB" b="1" dirty="0" smtClean="0">
                <a:solidFill>
                  <a:schemeClr val="accent5">
                    <a:lumMod val="75000"/>
                  </a:schemeClr>
                </a:solidFill>
              </a:rPr>
              <a:t>Result 3.3:</a:t>
            </a:r>
            <a:r>
              <a:rPr lang="en-GB" dirty="0" smtClean="0">
                <a:solidFill>
                  <a:schemeClr val="accent5">
                    <a:lumMod val="75000"/>
                  </a:schemeClr>
                </a:solidFill>
              </a:rPr>
              <a:t> Increased financial resources for women, girls and gender equality in the context of HIV.</a:t>
            </a:r>
          </a:p>
          <a:p>
            <a:r>
              <a:rPr lang="en-GB" b="1" dirty="0" smtClean="0">
                <a:solidFill>
                  <a:schemeClr val="accent5">
                    <a:lumMod val="75000"/>
                  </a:schemeClr>
                </a:solidFill>
              </a:rPr>
              <a:t>Result 3.4:</a:t>
            </a:r>
            <a:r>
              <a:rPr lang="en-GB" dirty="0" smtClean="0">
                <a:solidFill>
                  <a:schemeClr val="accent5">
                    <a:lumMod val="75000"/>
                  </a:schemeClr>
                </a:solidFill>
              </a:rPr>
              <a:t> Gender-responsive UNAIDS.</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Meaningful Involvement of Women Living with HIV (MIWA)</a:t>
            </a:r>
            <a:endParaRPr lang="en-US" dirty="0"/>
          </a:p>
        </p:txBody>
      </p:sp>
      <p:sp>
        <p:nvSpPr>
          <p:cNvPr id="3" name="Content Placeholder 2"/>
          <p:cNvSpPr>
            <a:spLocks noGrp="1"/>
          </p:cNvSpPr>
          <p:nvPr>
            <p:ph idx="1"/>
          </p:nvPr>
        </p:nvSpPr>
        <p:spPr/>
        <p:txBody>
          <a:bodyPr/>
          <a:lstStyle/>
          <a:p>
            <a:pPr>
              <a:buNone/>
            </a:pPr>
            <a:r>
              <a:rPr lang="en-US" dirty="0" smtClean="0">
                <a:solidFill>
                  <a:schemeClr val="accent5">
                    <a:lumMod val="75000"/>
                  </a:schemeClr>
                </a:solidFill>
              </a:rPr>
              <a:t>We ensure that:</a:t>
            </a:r>
          </a:p>
          <a:p>
            <a:pPr>
              <a:buNone/>
            </a:pPr>
            <a:r>
              <a:rPr lang="en-US" dirty="0" smtClean="0">
                <a:solidFill>
                  <a:schemeClr val="accent5">
                    <a:lumMod val="75000"/>
                  </a:schemeClr>
                </a:solidFill>
              </a:rPr>
              <a:t>The realities of HIV positive women and girls are reflected in prevention, care, treatment and support activities</a:t>
            </a:r>
          </a:p>
          <a:p>
            <a:pPr>
              <a:buNone/>
            </a:pPr>
            <a:r>
              <a:rPr lang="en-US" dirty="0" smtClean="0">
                <a:solidFill>
                  <a:schemeClr val="accent5">
                    <a:lumMod val="75000"/>
                  </a:schemeClr>
                </a:solidFill>
              </a:rPr>
              <a:t>Services fit and work for women and girls, rather than women and girls being made to fit into services</a:t>
            </a:r>
          </a:p>
          <a:p>
            <a:pPr>
              <a:buNone/>
            </a:pPr>
            <a:r>
              <a:rPr lang="en-US" dirty="0" smtClean="0">
                <a:solidFill>
                  <a:schemeClr val="accent5">
                    <a:lumMod val="75000"/>
                  </a:schemeClr>
                </a:solidFill>
              </a:rPr>
              <a:t>Programmes include a focus on women and girls who are already living with HIV</a:t>
            </a:r>
            <a:endParaRPr lang="en-US"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a:xfrm>
            <a:off x="457199" y="389468"/>
            <a:ext cx="3566160" cy="948266"/>
          </a:xfrm>
        </p:spPr>
        <p:txBody>
          <a:bodyPr/>
          <a:lstStyle/>
          <a:p>
            <a:r>
              <a:rPr lang="en-US" b="1" dirty="0" smtClean="0">
                <a:solidFill>
                  <a:schemeClr val="accent6">
                    <a:lumMod val="75000"/>
                  </a:schemeClr>
                </a:solidFill>
              </a:rPr>
              <a:t>ICW Tree of participation</a:t>
            </a:r>
            <a:endParaRPr lang="en-US" b="1" dirty="0">
              <a:solidFill>
                <a:schemeClr val="accent6">
                  <a:lumMod val="75000"/>
                </a:schemeClr>
              </a:solidFill>
            </a:endParaRPr>
          </a:p>
        </p:txBody>
      </p:sp>
      <p:sp>
        <p:nvSpPr>
          <p:cNvPr id="14" name="Text Placeholder 13"/>
          <p:cNvSpPr>
            <a:spLocks noGrp="1"/>
          </p:cNvSpPr>
          <p:nvPr>
            <p:ph type="body" sz="half" idx="2"/>
          </p:nvPr>
        </p:nvSpPr>
        <p:spPr>
          <a:xfrm>
            <a:off x="457199" y="1659467"/>
            <a:ext cx="3566160" cy="4267199"/>
          </a:xfrm>
        </p:spPr>
        <p:txBody>
          <a:bodyPr>
            <a:noAutofit/>
          </a:bodyPr>
          <a:lstStyle/>
          <a:p>
            <a:r>
              <a:rPr lang="en-US" sz="1800" dirty="0" smtClean="0">
                <a:solidFill>
                  <a:schemeClr val="accent5"/>
                </a:solidFill>
              </a:rPr>
              <a:t>Original idea and setting up by HIV positive women’s networks; run by these networks with support from others</a:t>
            </a:r>
          </a:p>
          <a:p>
            <a:endParaRPr lang="en-US" sz="1800" dirty="0" smtClean="0">
              <a:solidFill>
                <a:schemeClr val="accent5"/>
              </a:solidFill>
            </a:endParaRPr>
          </a:p>
          <a:p>
            <a:r>
              <a:rPr lang="en-US" sz="1800" dirty="0" smtClean="0">
                <a:solidFill>
                  <a:schemeClr val="accent5"/>
                </a:solidFill>
              </a:rPr>
              <a:t>Original idea and setting up by HIV positive women networking; shared decisions between these networks and others</a:t>
            </a:r>
          </a:p>
          <a:p>
            <a:endParaRPr lang="en-US" sz="1800" dirty="0" smtClean="0">
              <a:solidFill>
                <a:schemeClr val="accent5"/>
              </a:solidFill>
            </a:endParaRPr>
          </a:p>
          <a:p>
            <a:r>
              <a:rPr lang="en-US" sz="1800" dirty="0" smtClean="0">
                <a:solidFill>
                  <a:schemeClr val="accent5"/>
                </a:solidFill>
              </a:rPr>
              <a:t>Original idea and setting up by others; shared decisions between others and HIV positive women’s networks</a:t>
            </a:r>
            <a:endParaRPr lang="en-US" sz="1800" dirty="0">
              <a:solidFill>
                <a:schemeClr val="accent5"/>
              </a:solidFill>
            </a:endParaRPr>
          </a:p>
        </p:txBody>
      </p:sp>
      <p:pic>
        <p:nvPicPr>
          <p:cNvPr id="12" name="Picture Placeholder 11" descr="ICW PARTICIPATION TREE BEARING FRUIT.jpg"/>
          <p:cNvPicPr>
            <a:picLocks noGrp="1" noChangeAspect="1"/>
          </p:cNvPicPr>
          <p:nvPr>
            <p:ph type="pic" sz="quarter" idx="13"/>
          </p:nvPr>
        </p:nvPicPr>
        <p:blipFill>
          <a:blip r:embed="rId2"/>
          <a:srcRect t="-122" b="-122"/>
          <a:stretch>
            <a:fillRect/>
          </a:stretch>
        </p:blip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7" name="Text Placeholder 6"/>
          <p:cNvSpPr>
            <a:spLocks noGrp="1"/>
          </p:cNvSpPr>
          <p:nvPr>
            <p:ph type="body" idx="1"/>
          </p:nvPr>
        </p:nvSpPr>
        <p:spPr>
          <a:xfrm>
            <a:off x="736601" y="304801"/>
            <a:ext cx="4966446" cy="5840414"/>
          </a:xfrm>
        </p:spPr>
        <p:txBody>
          <a:bodyPr/>
          <a:lstStyle/>
          <a:p>
            <a:endParaRPr lang="en-US" dirty="0"/>
          </a:p>
        </p:txBody>
      </p:sp>
      <p:pic>
        <p:nvPicPr>
          <p:cNvPr id="8" name="Picture 7" descr="WECAREPolicybriefingENGApril201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688851" y="0"/>
            <a:ext cx="4437529"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chemeClr val="accent5">
                    <a:lumMod val="60000"/>
                    <a:lumOff val="40000"/>
                  </a:schemeClr>
                </a:solidFill>
              </a:rPr>
              <a:t>Policy Briefing: </a:t>
            </a:r>
            <a:r>
              <a:rPr lang="en-US" dirty="0" smtClean="0">
                <a:solidFill>
                  <a:schemeClr val="accent5">
                    <a:lumMod val="60000"/>
                    <a:lumOff val="40000"/>
                  </a:schemeClr>
                </a:solidFill>
              </a:rPr>
              <a:t>put your money where your mouth is</a:t>
            </a:r>
            <a:endParaRPr lang="en-US" dirty="0">
              <a:solidFill>
                <a:schemeClr val="accent5">
                  <a:lumMod val="60000"/>
                  <a:lumOff val="40000"/>
                </a:schemeClr>
              </a:solidFill>
            </a:endParaRPr>
          </a:p>
        </p:txBody>
      </p:sp>
      <p:sp>
        <p:nvSpPr>
          <p:cNvPr id="7" name="Content Placeholder 6"/>
          <p:cNvSpPr>
            <a:spLocks noGrp="1"/>
          </p:cNvSpPr>
          <p:nvPr>
            <p:ph sz="half" idx="1"/>
          </p:nvPr>
        </p:nvSpPr>
        <p:spPr/>
        <p:txBody>
          <a:bodyPr>
            <a:normAutofit/>
          </a:bodyPr>
          <a:lstStyle/>
          <a:p>
            <a:r>
              <a:rPr lang="en-US" sz="2000" dirty="0" smtClean="0">
                <a:solidFill>
                  <a:schemeClr val="accent6">
                    <a:lumMod val="75000"/>
                  </a:schemeClr>
                </a:solidFill>
              </a:rPr>
              <a:t>#2 Create springboards and develop structural frameworks which enable women at community level to access funding.</a:t>
            </a:r>
            <a:endParaRPr lang="en-US" sz="2000" dirty="0">
              <a:solidFill>
                <a:schemeClr val="accent6">
                  <a:lumMod val="75000"/>
                </a:schemeClr>
              </a:solidFill>
            </a:endParaRPr>
          </a:p>
        </p:txBody>
      </p:sp>
      <p:sp>
        <p:nvSpPr>
          <p:cNvPr id="8" name="Content Placeholder 7"/>
          <p:cNvSpPr>
            <a:spLocks noGrp="1"/>
          </p:cNvSpPr>
          <p:nvPr>
            <p:ph sz="half" idx="13"/>
          </p:nvPr>
        </p:nvSpPr>
        <p:spPr/>
        <p:txBody>
          <a:bodyPr>
            <a:normAutofit/>
          </a:bodyPr>
          <a:lstStyle/>
          <a:p>
            <a:r>
              <a:rPr lang="en-US" sz="2000" dirty="0" smtClean="0">
                <a:solidFill>
                  <a:schemeClr val="accent6">
                    <a:lumMod val="75000"/>
                  </a:schemeClr>
                </a:solidFill>
              </a:rPr>
              <a:t>#4 Other recommendations and interventions for increasing access to funding for women and girls living with HIV:</a:t>
            </a:r>
            <a:endParaRPr lang="en-US" sz="2000" dirty="0">
              <a:solidFill>
                <a:schemeClr val="accent6">
                  <a:lumMod val="75000"/>
                </a:schemeClr>
              </a:solidFill>
            </a:endParaRPr>
          </a:p>
        </p:txBody>
      </p:sp>
      <p:sp>
        <p:nvSpPr>
          <p:cNvPr id="9" name="Content Placeholder 8"/>
          <p:cNvSpPr>
            <a:spLocks noGrp="1"/>
          </p:cNvSpPr>
          <p:nvPr>
            <p:ph sz="half" idx="14"/>
          </p:nvPr>
        </p:nvSpPr>
        <p:spPr/>
        <p:txBody>
          <a:bodyPr>
            <a:normAutofit/>
          </a:bodyPr>
          <a:lstStyle/>
          <a:p>
            <a:r>
              <a:rPr lang="en-US" sz="2000" dirty="0" smtClean="0">
                <a:solidFill>
                  <a:schemeClr val="accent6">
                    <a:lumMod val="75000"/>
                  </a:schemeClr>
                </a:solidFill>
              </a:rPr>
              <a:t>#1 Develop straightforward, quick-to-access and transparent funding sources with small enough lower limits.</a:t>
            </a:r>
            <a:endParaRPr lang="en-US" sz="2000" dirty="0">
              <a:solidFill>
                <a:schemeClr val="accent6">
                  <a:lumMod val="75000"/>
                </a:schemeClr>
              </a:solidFill>
            </a:endParaRPr>
          </a:p>
        </p:txBody>
      </p:sp>
      <p:sp>
        <p:nvSpPr>
          <p:cNvPr id="10" name="Content Placeholder 9"/>
          <p:cNvSpPr>
            <a:spLocks noGrp="1"/>
          </p:cNvSpPr>
          <p:nvPr>
            <p:ph sz="half" idx="15"/>
          </p:nvPr>
        </p:nvSpPr>
        <p:spPr/>
        <p:txBody>
          <a:bodyPr>
            <a:normAutofit/>
          </a:bodyPr>
          <a:lstStyle/>
          <a:p>
            <a:r>
              <a:rPr lang="en-US" sz="2000" dirty="0" smtClean="0">
                <a:solidFill>
                  <a:schemeClr val="accent6">
                    <a:lumMod val="75000"/>
                  </a:schemeClr>
                </a:solidFill>
              </a:rPr>
              <a:t>#3 Raise global support for our own work to be funded</a:t>
            </a:r>
            <a:endParaRPr lang="en-US" sz="2000" dirty="0">
              <a:solidFill>
                <a:schemeClr val="accent6">
                  <a:lumMod val="7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laza">
  <a:themeElements>
    <a:clrScheme name="Tradition">
      <a:dk1>
        <a:srgbClr val="FFFFFF"/>
      </a:dk1>
      <a:lt1>
        <a:srgbClr val="000000"/>
      </a:lt1>
      <a:dk2>
        <a:srgbClr val="D28E11"/>
      </a:dk2>
      <a:lt2>
        <a:srgbClr val="F2E2AB"/>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190</TotalTime>
  <Words>338</Words>
  <Application>Microsoft Macintosh PowerPoint</Application>
  <PresentationFormat>On-screen Show (4:3)</PresentationFormat>
  <Paragraphs>24</Paragraphs>
  <Slides>6</Slides>
  <Notes>0</Notes>
  <HiddenSlides>0</HiddenSlides>
  <MMClips>0</MMClips>
  <ScaleCrop>false</ScaleCrop>
  <HeadingPairs>
    <vt:vector size="4" baseType="variant">
      <vt:variant>
        <vt:lpstr>Design Template</vt:lpstr>
      </vt:variant>
      <vt:variant>
        <vt:i4>1</vt:i4>
      </vt:variant>
      <vt:variant>
        <vt:lpstr>Slide Titles</vt:lpstr>
      </vt:variant>
      <vt:variant>
        <vt:i4>6</vt:i4>
      </vt:variant>
    </vt:vector>
  </HeadingPairs>
  <TitlesOfParts>
    <vt:vector size="7" baseType="lpstr">
      <vt:lpstr>Plaza</vt:lpstr>
      <vt:lpstr>  Framework for Women, Girls &amp; Gender Equality in NSPs Recommendation 3:</vt:lpstr>
      <vt:lpstr>Championing Leadership: Realizing rights</vt:lpstr>
      <vt:lpstr>Meaningful Involvement of Women Living with HIV (MIWA)</vt:lpstr>
      <vt:lpstr>ICW Tree of participation</vt:lpstr>
      <vt:lpstr> </vt:lpstr>
      <vt:lpstr>Policy Briefing: put your money where your mouth is</vt:lpstr>
    </vt:vector>
  </TitlesOfParts>
  <Company>ATHENA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journey</dc:title>
  <dc:creator>Tyler Crone</dc:creator>
  <cp:lastModifiedBy>Alice Welbourn</cp:lastModifiedBy>
  <cp:revision>19</cp:revision>
  <dcterms:created xsi:type="dcterms:W3CDTF">2012-12-05T14:55:42Z</dcterms:created>
  <dcterms:modified xsi:type="dcterms:W3CDTF">2012-12-05T14:59:06Z</dcterms:modified>
</cp:coreProperties>
</file>